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58" r:id="rId2"/>
    <p:sldId id="261" r:id="rId3"/>
    <p:sldId id="262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74" d="100"/>
          <a:sy n="74" d="100"/>
        </p:scale>
        <p:origin x="90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62D0-84FD-411E-8C3F-A36A948BC859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EDB0E-A459-4E3C-A4B8-B98AC49BF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95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g>
</file>

<file path=ppt/media/image11.jpeg>
</file>

<file path=ppt/media/image12.png>
</file>

<file path=ppt/media/image13.png>
</file>

<file path=ppt/media/image14.jpe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75D2C-1B39-43F9-A837-A8832EDEE424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270EAE-2722-4055-9DC6-0148D79BD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27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270EAE-2722-4055-9DC6-0148D79BD1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894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270EAE-2722-4055-9DC6-0148D79BD1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09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270EAE-2722-4055-9DC6-0148D79BD1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9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270EAE-2722-4055-9DC6-0148D79BD1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362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2095-DDFB-454B-A6DA-90DBA20ABDC0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0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7B701-CC3D-4513-A491-644406E6E0F3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908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4014-7AF7-469C-99A4-D8404E64CDA7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751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25F3-5DDC-43C9-9B04-B0DA72289B5F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4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56B-DA0B-4D08-9588-D2C5E58A8A05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9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329F-D0C2-462C-B78C-73BED02F6B3A}" type="datetime1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76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94D81-9A86-4611-8F90-73F29CC9E4B5}" type="datetime1">
              <a:rPr lang="en-US" smtClean="0"/>
              <a:t>6/7/2017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1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34C9-1C3C-47F7-B45B-284099DAC214}" type="datetime1">
              <a:rPr lang="en-US" smtClean="0"/>
              <a:t>6/7/2017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48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7B72D-8EFB-4381-8B1D-B7106AB7E466}" type="datetime1">
              <a:rPr lang="en-US" smtClean="0"/>
              <a:t>6/7/2017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14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FAFED-D5AA-4784-B428-C75142A947D6}" type="datetime1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69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CD765-5746-4CF0-A4A3-8D605663D487}" type="datetime1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3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E6136-CE43-4DBF-98E4-9D97BE59DE46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83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5.wdp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55607"/>
            <a:ext cx="10515600" cy="1325563"/>
          </a:xfrm>
        </p:spPr>
        <p:txBody>
          <a:bodyPr>
            <a:noAutofit/>
          </a:bodyPr>
          <a:lstStyle/>
          <a:p>
            <a:r>
              <a:rPr lang="en-US" sz="8000" dirty="0" smtClean="0">
                <a:latin typeface="Garamond" panose="02020404030301010803" pitchFamily="18" charset="0"/>
              </a:rPr>
              <a:t>Challenges / Solutions:</a:t>
            </a:r>
            <a:br>
              <a:rPr lang="en-US" sz="8000" dirty="0" smtClean="0">
                <a:latin typeface="Garamond" panose="02020404030301010803" pitchFamily="18" charset="0"/>
              </a:rPr>
            </a:br>
            <a:r>
              <a:rPr lang="en-US" sz="8000" dirty="0" smtClean="0">
                <a:latin typeface="Garamond" panose="02020404030301010803" pitchFamily="18" charset="0"/>
              </a:rPr>
              <a:t>Fabrication </a:t>
            </a:r>
            <a:endParaRPr lang="en-US" sz="8000" dirty="0">
              <a:latin typeface="Garamond" panose="02020404030301010803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>
                <a:latin typeface="Garamond" panose="02020404030301010803" pitchFamily="18" charset="0"/>
              </a:rPr>
              <a:t>1</a:t>
            </a:fld>
            <a:endParaRPr lang="en-US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5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775854" y="0"/>
            <a:ext cx="10515600" cy="6026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Garamond" panose="02020404030301010803" pitchFamily="18" charset="0"/>
              </a:rPr>
              <a:t>Challenge: Fabrication </a:t>
            </a:r>
            <a:endParaRPr lang="en-US" sz="3200" dirty="0">
              <a:latin typeface="Garamond" panose="02020404030301010803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19545" y="644238"/>
            <a:ext cx="1105592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789709" y="885371"/>
            <a:ext cx="10515600" cy="50675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Head v. flow requirements meant commercially available pumps wouldn’t work.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Outsourcing fabrication would be cost prohibitive.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200" dirty="0">
              <a:latin typeface="Garamond" panose="02020404030301010803" pitchFamily="18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518885" y="4172844"/>
            <a:ext cx="346762" cy="2250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989" y="2795615"/>
            <a:ext cx="3898490" cy="292386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3000"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185" y="2795615"/>
            <a:ext cx="2192899" cy="2923867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7267622" y="4172844"/>
            <a:ext cx="346762" cy="2250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90" y="2795615"/>
            <a:ext cx="3898490" cy="292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01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776376" y="2806810"/>
            <a:ext cx="1331844" cy="1816873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/>
          </p:cNvSpPr>
          <p:nvPr/>
        </p:nvSpPr>
        <p:spPr>
          <a:xfrm>
            <a:off x="7581013" y="2381693"/>
            <a:ext cx="2785731" cy="2775098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2105247" y="2424223"/>
            <a:ext cx="8218440" cy="2658395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57" y="2235318"/>
            <a:ext cx="8535594" cy="4073618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775854" y="0"/>
            <a:ext cx="10515600" cy="6026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Garamond" panose="02020404030301010803" pitchFamily="18" charset="0"/>
              </a:rPr>
              <a:t>Challenge: Precision </a:t>
            </a:r>
            <a:endParaRPr lang="en-US" sz="3200" dirty="0">
              <a:latin typeface="Garamond" panose="02020404030301010803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19545" y="644238"/>
            <a:ext cx="1105592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789709" y="885371"/>
            <a:ext cx="10515600" cy="50675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smtClean="0">
                <a:latin typeface="Garamond" panose="02020404030301010803" pitchFamily="18" charset="0"/>
              </a:rPr>
              <a:t>High speeds and loads with low tolerances meant fabrication had to be precise.</a:t>
            </a:r>
          </a:p>
          <a:p>
            <a:pPr algn="l"/>
            <a:endParaRPr lang="en-US" sz="3200" dirty="0" smtClean="0">
              <a:latin typeface="Garamond" panose="02020404030301010803" pitchFamily="18" charset="0"/>
            </a:endParaRPr>
          </a:p>
          <a:p>
            <a:pPr algn="l"/>
            <a:endParaRPr lang="en-US" sz="3200" dirty="0">
              <a:latin typeface="Garamond" panose="02020404030301010803" pitchFamily="18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8591550" y="2347875"/>
            <a:ext cx="608272" cy="749410"/>
          </a:xfrm>
          <a:prstGeom prst="straightConnector1">
            <a:avLst/>
          </a:prstGeom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543925" y="3124200"/>
            <a:ext cx="95250" cy="43815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8543925" y="3769242"/>
            <a:ext cx="95251" cy="421758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98619" y="3131067"/>
            <a:ext cx="2431" cy="364608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396188" y="3826392"/>
            <a:ext cx="2431" cy="364608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914295" y="1922758"/>
            <a:ext cx="2074983" cy="458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Garamond" panose="02020404030301010803" pitchFamily="18" charset="0"/>
              </a:rPr>
              <a:t>0.06” +/- 0.01”</a:t>
            </a:r>
            <a:endParaRPr lang="en-US" sz="2400" dirty="0">
              <a:latin typeface="Garamond" panose="02020404030301010803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78101" y="1922758"/>
            <a:ext cx="209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Garamond" panose="02020404030301010803" pitchFamily="18" charset="0"/>
              </a:rPr>
              <a:t>+/- ~0.0007”</a:t>
            </a:r>
            <a:endParaRPr lang="en-US" sz="2400" dirty="0">
              <a:latin typeface="Garamond" panose="02020404030301010803" pitchFamily="18" charset="0"/>
            </a:endParaRPr>
          </a:p>
        </p:txBody>
      </p:sp>
      <p:cxnSp>
        <p:nvCxnSpPr>
          <p:cNvPr id="26" name="Straight Arrow Connector 25"/>
          <p:cNvCxnSpPr>
            <a:stCxn id="24" idx="2"/>
          </p:cNvCxnSpPr>
          <p:nvPr/>
        </p:nvCxnSpPr>
        <p:spPr>
          <a:xfrm flipH="1">
            <a:off x="6861754" y="2384423"/>
            <a:ext cx="264097" cy="90960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496050" y="3571875"/>
            <a:ext cx="304800" cy="0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972300" y="3467100"/>
            <a:ext cx="289917" cy="0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981825" y="3876675"/>
            <a:ext cx="280392" cy="0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496050" y="3762375"/>
            <a:ext cx="304800" cy="0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572000" y="2762250"/>
            <a:ext cx="4286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572000" y="3181350"/>
            <a:ext cx="4286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572000" y="4162425"/>
            <a:ext cx="4286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4572000" y="4562475"/>
            <a:ext cx="4286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4572000" y="4010025"/>
            <a:ext cx="2190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572000" y="3933825"/>
            <a:ext cx="2190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572000" y="3409950"/>
            <a:ext cx="2190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562475" y="3333750"/>
            <a:ext cx="2190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5143500" y="3581400"/>
            <a:ext cx="3143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143500" y="3752850"/>
            <a:ext cx="3143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6305550" y="3581400"/>
            <a:ext cx="190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6305550" y="3752850"/>
            <a:ext cx="190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6496050" y="3571875"/>
            <a:ext cx="2952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6496050" y="3762375"/>
            <a:ext cx="2952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6505575" y="3362325"/>
            <a:ext cx="2952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572000" y="4933950"/>
            <a:ext cx="3619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2581275" y="4933950"/>
            <a:ext cx="5143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2724150" y="4076700"/>
            <a:ext cx="1428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8248650" y="4924425"/>
            <a:ext cx="4857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6477000" y="4933950"/>
            <a:ext cx="3619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6505575" y="3962400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962775" y="4133850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6972300" y="3876675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962775" y="3467100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972300" y="3209925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7930713" y="3590925"/>
            <a:ext cx="14648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7930713" y="3743325"/>
            <a:ext cx="152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6267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6" grpId="0" animBg="1"/>
      <p:bldP spid="23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775854" y="0"/>
            <a:ext cx="10515600" cy="6026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Garamond" panose="02020404030301010803" pitchFamily="18" charset="0"/>
              </a:rPr>
              <a:t>Solution: Time investment</a:t>
            </a:r>
            <a:endParaRPr lang="en-US" sz="3200" dirty="0">
              <a:latin typeface="Garamond" panose="02020404030301010803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19545" y="644238"/>
            <a:ext cx="1105592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789709" y="885371"/>
            <a:ext cx="10515600" cy="16673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Designed parts around available fabrication techniques.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Learned 3-axis CNC mill and 2 axis CNC lathe.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Several thousand (wo)man hours in the shop.</a:t>
            </a:r>
          </a:p>
          <a:p>
            <a:pPr algn="l"/>
            <a:endParaRPr lang="en-US" sz="3200" dirty="0" smtClean="0">
              <a:latin typeface="Garamond" panose="02020404030301010803" pitchFamily="18" charset="0"/>
            </a:endParaRPr>
          </a:p>
          <a:p>
            <a:pPr algn="l"/>
            <a:endParaRPr lang="en-US" sz="3200" dirty="0">
              <a:latin typeface="Garamond" panose="020204040303010108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968" r="18054"/>
          <a:stretch/>
        </p:blipFill>
        <p:spPr>
          <a:xfrm>
            <a:off x="1076323" y="2467081"/>
            <a:ext cx="3075677" cy="39787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48" r="8935"/>
          <a:stretch/>
        </p:blipFill>
        <p:spPr>
          <a:xfrm>
            <a:off x="4400549" y="2467176"/>
            <a:ext cx="2996048" cy="397657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8061" y="2466976"/>
            <a:ext cx="3186696" cy="398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736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7" t="12797" r="11407"/>
          <a:stretch/>
        </p:blipFill>
        <p:spPr>
          <a:xfrm>
            <a:off x="5101308" y="2083028"/>
            <a:ext cx="5836230" cy="444975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775854" y="0"/>
            <a:ext cx="10515600" cy="6026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Garamond" panose="02020404030301010803" pitchFamily="18" charset="0"/>
              </a:rPr>
              <a:t>Challenge: </a:t>
            </a:r>
            <a:r>
              <a:rPr lang="en-US" sz="3200" dirty="0" smtClean="0">
                <a:latin typeface="Garamond" panose="02020404030301010803" pitchFamily="18" charset="0"/>
              </a:rPr>
              <a:t>Power measurement</a:t>
            </a:r>
            <a:endParaRPr lang="en-US" sz="3200" dirty="0">
              <a:latin typeface="Garamond" panose="02020404030301010803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19545" y="644238"/>
            <a:ext cx="1105592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789709" y="885371"/>
            <a:ext cx="10515600" cy="50675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We need to know the power applied to the fluid.</a:t>
            </a:r>
            <a:endParaRPr lang="en-US" sz="3200" dirty="0" smtClean="0">
              <a:latin typeface="Garamond" panose="02020404030301010803" pitchFamily="18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Hard to extract this data directly from motor.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Solution: live dynamometer.</a:t>
            </a:r>
            <a:endParaRPr lang="en-US" sz="3200" dirty="0">
              <a:latin typeface="Garamond" panose="02020404030301010803" pitchFamily="18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686" b="86612" l="24640" r="77218">
                        <a14:foregroundMark x1="30216" y1="38882" x2="30216" y2="38882"/>
                        <a14:foregroundMark x1="31535" y1="35972" x2="32014" y2="33760"/>
                        <a14:foregroundMark x1="32974" y1="41560" x2="30216" y2="39115"/>
                        <a14:foregroundMark x1="66127" y1="72410" x2="67866" y2="65658"/>
                        <a14:foregroundMark x1="74580" y1="76484" x2="73381" y2="74854"/>
                        <a14:foregroundMark x1="62290" y1="70780" x2="61811" y2="70081"/>
                        <a14:foregroundMark x1="64448" y1="67404" x2="63789" y2="66938"/>
                        <a14:foregroundMark x1="63249" y1="64494" x2="62470" y2="64028"/>
                        <a14:foregroundMark x1="62230" y1="67520" x2="61331" y2="66938"/>
                        <a14:foregroundMark x1="26679" y1="36088" x2="26679" y2="35041"/>
                        <a14:foregroundMark x1="25719" y1="40047" x2="25480" y2="3969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17" t="27606" r="21845" b="11796"/>
          <a:stretch/>
        </p:blipFill>
        <p:spPr>
          <a:xfrm>
            <a:off x="833209" y="2443853"/>
            <a:ext cx="6288675" cy="35021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/>
          <a:srcRect l="54030" t="23432"/>
          <a:stretch/>
        </p:blipFill>
        <p:spPr>
          <a:xfrm>
            <a:off x="7437556" y="4636394"/>
            <a:ext cx="2870646" cy="211857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r="44787"/>
          <a:stretch/>
        </p:blipFill>
        <p:spPr>
          <a:xfrm>
            <a:off x="7489655" y="1963322"/>
            <a:ext cx="3447883" cy="276692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02763" y="4364136"/>
            <a:ext cx="74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aramond" panose="02020404030301010803" pitchFamily="18" charset="0"/>
              </a:rPr>
              <a:t>motor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056474" y="2939452"/>
            <a:ext cx="2475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aramond" panose="02020404030301010803" pitchFamily="18" charset="0"/>
              </a:rPr>
              <a:t>“floating” motor adapter</a:t>
            </a:r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144526" y="5232156"/>
            <a:ext cx="911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aramond" panose="02020404030301010803" pitchFamily="18" charset="0"/>
              </a:rPr>
              <a:t>bearing</a:t>
            </a:r>
            <a:endParaRPr lang="en-US" dirty="0">
              <a:latin typeface="Garamond" panose="02020404030301010803" pitchFamily="18" charset="0"/>
            </a:endParaRPr>
          </a:p>
        </p:txBody>
      </p:sp>
      <p:cxnSp>
        <p:nvCxnSpPr>
          <p:cNvPr id="18" name="Straight Arrow Connector 17"/>
          <p:cNvCxnSpPr>
            <a:stCxn id="15" idx="0"/>
          </p:cNvCxnSpPr>
          <p:nvPr/>
        </p:nvCxnSpPr>
        <p:spPr>
          <a:xfrm flipV="1">
            <a:off x="1377049" y="3873359"/>
            <a:ext cx="218178" cy="49077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7" idx="0"/>
          </p:cNvCxnSpPr>
          <p:nvPr/>
        </p:nvCxnSpPr>
        <p:spPr>
          <a:xfrm flipV="1">
            <a:off x="3600500" y="4839129"/>
            <a:ext cx="201393" cy="39302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6" idx="2"/>
          </p:cNvCxnSpPr>
          <p:nvPr/>
        </p:nvCxnSpPr>
        <p:spPr>
          <a:xfrm flipH="1">
            <a:off x="4982966" y="3308784"/>
            <a:ext cx="311301" cy="73923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548003" y="6021089"/>
            <a:ext cx="1183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aramond" panose="02020404030301010803" pitchFamily="18" charset="0"/>
              </a:rPr>
              <a:t>torque arm</a:t>
            </a:r>
            <a:endParaRPr lang="en-US" dirty="0">
              <a:latin typeface="Garamond" panose="02020404030301010803" pitchFamily="18" charset="0"/>
            </a:endParaRPr>
          </a:p>
        </p:txBody>
      </p:sp>
      <p:cxnSp>
        <p:nvCxnSpPr>
          <p:cNvPr id="36" name="Straight Arrow Connector 35"/>
          <p:cNvCxnSpPr>
            <a:stCxn id="35" idx="0"/>
          </p:cNvCxnSpPr>
          <p:nvPr/>
        </p:nvCxnSpPr>
        <p:spPr>
          <a:xfrm flipV="1">
            <a:off x="5139769" y="5601274"/>
            <a:ext cx="170524" cy="41981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2" name="Picture 4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3915" y="2481934"/>
            <a:ext cx="5887188" cy="4050844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10308202" y="2939452"/>
            <a:ext cx="252474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80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6" grpId="0"/>
      <p:bldP spid="16" grpId="1"/>
      <p:bldP spid="17" grpId="0"/>
      <p:bldP spid="17" grpId="1"/>
      <p:bldP spid="35" grpId="0"/>
      <p:bldP spid="35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518</TotalTime>
  <Words>125</Words>
  <Application>Microsoft Office PowerPoint</Application>
  <PresentationFormat>Widescreen</PresentationFormat>
  <Paragraphs>25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Garamond</vt:lpstr>
      <vt:lpstr>Office Theme</vt:lpstr>
      <vt:lpstr>Challenges / Solutions: Fabrication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Johnny Froehlich</dc:creator>
  <cp:lastModifiedBy>James Luce</cp:lastModifiedBy>
  <cp:revision>49</cp:revision>
  <dcterms:created xsi:type="dcterms:W3CDTF">2017-05-28T23:50:44Z</dcterms:created>
  <dcterms:modified xsi:type="dcterms:W3CDTF">2017-06-08T02:11:13Z</dcterms:modified>
</cp:coreProperties>
</file>

<file path=docProps/thumbnail.jpeg>
</file>